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98" r:id="rId2"/>
  </p:sldMasterIdLst>
  <p:notesMasterIdLst>
    <p:notesMasterId r:id="rId13"/>
  </p:notesMasterIdLst>
  <p:handoutMasterIdLst>
    <p:handoutMasterId r:id="rId14"/>
  </p:handout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</p:sldIdLst>
  <p:sldSz cx="12192000" cy="6858000"/>
  <p:notesSz cx="7077075" cy="9363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4" autoAdjust="0"/>
    <p:restoredTop sz="95501" autoAdjust="0"/>
  </p:normalViewPr>
  <p:slideViewPr>
    <p:cSldViewPr snapToGrid="0">
      <p:cViewPr varScale="1">
        <p:scale>
          <a:sx n="68" d="100"/>
          <a:sy n="68" d="100"/>
        </p:scale>
        <p:origin x="816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handoutMaster" Target="handoutMasters/handout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pivotSource>
    <c:name>[OldBayMDSales.xlsx]Sheet1!PivotTable2</c:name>
    <c:fmtId val="10"/>
  </c:pivotSource>
  <c:chart>
    <c:autoTitleDeleted val="1"/>
    <c:pivotFmts>
      <c:pivotFmt>
        <c:idx val="0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  <c:marker>
          <c:symbol val="circle"/>
          <c:size val="6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2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3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4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5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6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7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8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9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10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11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  <c:marker>
          <c:symbol val="none"/>
        </c:marker>
        <c:dLbl>
          <c:idx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lIns="38100" tIns="19050" rIns="38100" bIns="19050" anchor="ctr" anchorCtr="1">
              <a:spAutoFit/>
            </a:bodyPr>
            <a:lstStyle/>
            <a:p>
              <a:pPr>
                <a:defRPr sz="900" b="1" i="0" u="none" strike="noStrike" kern="1200" baseline="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  <c:dLblPos val="inEnd"/>
          <c:showLegendKey val="0"/>
          <c:showVal val="0"/>
          <c:showCatName val="0"/>
          <c:showSerName val="0"/>
          <c:showPercent val="1"/>
          <c:showBubbleSize val="0"/>
          <c:extLst>
            <c:ext xmlns:c15="http://schemas.microsoft.com/office/drawing/2012/chart" uri="{CE6537A1-D6FC-4f65-9D91-7224C49458BB}"/>
          </c:extLst>
        </c:dLbl>
      </c:pivotFmt>
      <c:pivotFmt>
        <c:idx val="12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13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14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15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16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17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18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19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  <c:pivotFmt>
        <c:idx val="20"/>
        <c:spPr>
          <a:solidFill>
            <a:schemeClr val="accent1"/>
          </a:solidFill>
          <a:ln>
            <a:noFill/>
          </a:ln>
          <a:effectLst>
            <a:outerShdw blurRad="317500" algn="ctr" rotWithShape="0">
              <a:prstClr val="black">
                <a:alpha val="25000"/>
              </a:prstClr>
            </a:outerShdw>
          </a:effectLst>
        </c:spPr>
      </c:pivotFmt>
    </c:pivotFmts>
    <c:plotArea>
      <c:layout>
        <c:manualLayout>
          <c:layoutTarget val="inner"/>
          <c:xMode val="edge"/>
          <c:yMode val="edge"/>
          <c:x val="0.20142979002624672"/>
          <c:y val="0.13323855351414407"/>
          <c:w val="0.48394575678040247"/>
          <c:h val="0.80657626130067073"/>
        </c:manualLayout>
      </c:layout>
      <c:pieChart>
        <c:varyColors val="1"/>
        <c:ser>
          <c:idx val="0"/>
          <c:order val="0"/>
          <c:tx>
            <c:strRef>
              <c:f>Sheet1!$B$3</c:f>
              <c:strCache>
                <c:ptCount val="1"/>
                <c:pt idx="0">
                  <c:v>Total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A05B-47CB-B807-94EB403549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A05B-47CB-B807-94EB4035491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A05B-47CB-B807-94EB4035491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A05B-47CB-B807-94EB4035491B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A05B-47CB-B807-94EB4035491B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A05B-47CB-B807-94EB4035491B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A05B-47CB-B807-94EB4035491B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A05B-47CB-B807-94EB4035491B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>
                <a:noFill/>
              </a:ln>
              <a:effectLst>
                <a:outerShdw blurRad="317500" algn="ctr" rotWithShape="0">
                  <a:prstClr val="black">
                    <a:alpha val="25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A05B-47CB-B807-94EB4035491B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dk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Sheet1!$A$4:$A$13</c:f>
              <c:strCache>
                <c:ptCount val="9"/>
                <c:pt idx="0">
                  <c:v>AL</c:v>
                </c:pt>
                <c:pt idx="1">
                  <c:v>CA</c:v>
                </c:pt>
                <c:pt idx="2">
                  <c:v>DC</c:v>
                </c:pt>
                <c:pt idx="3">
                  <c:v>MD</c:v>
                </c:pt>
                <c:pt idx="4">
                  <c:v>MO</c:v>
                </c:pt>
                <c:pt idx="5">
                  <c:v>NY</c:v>
                </c:pt>
                <c:pt idx="6">
                  <c:v>OH</c:v>
                </c:pt>
                <c:pt idx="7">
                  <c:v>SC</c:v>
                </c:pt>
                <c:pt idx="8">
                  <c:v>VA</c:v>
                </c:pt>
              </c:strCache>
            </c:strRef>
          </c:cat>
          <c:val>
            <c:numRef>
              <c:f>Sheet1!$B$4:$B$13</c:f>
              <c:numCache>
                <c:formatCode>General</c:formatCode>
                <c:ptCount val="9"/>
                <c:pt idx="0">
                  <c:v>5</c:v>
                </c:pt>
                <c:pt idx="1">
                  <c:v>22</c:v>
                </c:pt>
                <c:pt idx="2">
                  <c:v>16</c:v>
                </c:pt>
                <c:pt idx="3">
                  <c:v>2</c:v>
                </c:pt>
                <c:pt idx="4">
                  <c:v>36</c:v>
                </c:pt>
                <c:pt idx="5">
                  <c:v>70</c:v>
                </c:pt>
                <c:pt idx="6">
                  <c:v>33</c:v>
                </c:pt>
                <c:pt idx="7">
                  <c:v>10</c:v>
                </c:pt>
                <c:pt idx="8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A05B-47CB-B807-94EB4035491B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r"/>
      <c:overlay val="0"/>
      <c:spPr>
        <a:solidFill>
          <a:schemeClr val="lt1">
            <a:alpha val="78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dk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pattFill prst="dkDnDiag">
      <a:fgClr>
        <a:schemeClr val="lt1">
          <a:lumMod val="95000"/>
        </a:schemeClr>
      </a:fgClr>
      <a:bgClr>
        <a:schemeClr val="lt1"/>
      </a:bgClr>
    </a:patt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extLst>
    <c:ext xmlns:c14="http://schemas.microsoft.com/office/drawing/2007/8/2/chart" uri="{781A3756-C4B2-4CAC-9D66-4F8BD8637D16}">
      <c14:pivotOptions>
        <c14:dropZoneFilter val="1"/>
        <c14:dropZoneCategories val="1"/>
        <c14:dropZoneData val="1"/>
        <c14:dropZoneSeries val="1"/>
        <c14:dropZonesVisible val="1"/>
      </c14:pivotOptions>
    </c:ext>
    <c:ext xmlns:c16="http://schemas.microsoft.com/office/drawing/2014/chart" uri="{E28EC0CA-F0BB-4C9C-879D-F8772B89E7AC}">
      <c16:pivotOptions16>
        <c16:showExpandCollapseFieldButtons val="1"/>
      </c16:pivotOptions16>
    </c:ext>
  </c:extLst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categoryAxis>
  <cs:chartArea>
    <cs:lnRef idx="0"/>
    <cs:fillRef idx="0"/>
    <cs:effectRef idx="0"/>
    <cs:fontRef idx="minor">
      <a:schemeClr val="dk1"/>
    </cs:fontRef>
    <cs:spPr>
      <a:pattFill prst="dkDnDiag">
        <a:fgClr>
          <a:schemeClr val="lt1">
            <a:lumMod val="95000"/>
          </a:schemeClr>
        </a:fgClr>
        <a:bgClr>
          <a:schemeClr val="lt1"/>
        </a:bgClr>
      </a:patt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5000"/>
        </a:schemeClr>
      </a:solidFill>
      <a:ln w="9525"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317500" algn="ctr" rotWithShape="0">
          <a:prstClr val="black">
            <a:alpha val="25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20000"/>
          </a:prstClr>
        </a:outerShdw>
      </a:effectLst>
      <a:scene3d>
        <a:camera prst="orthographicFront"/>
        <a:lightRig rig="threePt" dir="t"/>
      </a:scene3d>
      <a:sp3d prstMaterial="matte"/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noFill/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>
          <a:alpha val="78000"/>
        </a:schemeClr>
      </a:solidFill>
    </cs:spPr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65000"/>
        <a:lumOff val="3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464C66B6-681F-4809-B457-3F3538926043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005A4AF5-B3F3-435D-B24B-AB12C8EE27F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37309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08705" y="0"/>
            <a:ext cx="3066733" cy="469780"/>
          </a:xfrm>
          <a:prstGeom prst="rect">
            <a:avLst/>
          </a:prstGeom>
        </p:spPr>
        <p:txBody>
          <a:bodyPr vert="horz" lIns="93936" tIns="46968" rIns="93936" bIns="46968" rtlCol="0"/>
          <a:lstStyle>
            <a:lvl1pPr algn="r">
              <a:defRPr sz="1200"/>
            </a:lvl1pPr>
          </a:lstStyle>
          <a:p>
            <a:fld id="{AAD7A4AB-9A9C-4E97-A6AC-6BEBDA99040C}" type="datetimeFigureOut">
              <a:rPr lang="en-US" smtClean="0"/>
              <a:t>5/20/2020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28663" y="1169988"/>
            <a:ext cx="5619750" cy="31607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936" tIns="46968" rIns="93936" bIns="46968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7708" y="4505980"/>
            <a:ext cx="5661660" cy="3686711"/>
          </a:xfrm>
          <a:prstGeom prst="rect">
            <a:avLst/>
          </a:prstGeom>
        </p:spPr>
        <p:txBody>
          <a:bodyPr vert="horz" lIns="93936" tIns="46968" rIns="93936" bIns="46968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08705" y="8893297"/>
            <a:ext cx="3066733" cy="469779"/>
          </a:xfrm>
          <a:prstGeom prst="rect">
            <a:avLst/>
          </a:prstGeom>
        </p:spPr>
        <p:txBody>
          <a:bodyPr vert="horz" lIns="93936" tIns="46968" rIns="93936" bIns="46968" rtlCol="0" anchor="b"/>
          <a:lstStyle>
            <a:lvl1pPr algn="r">
              <a:defRPr sz="1200"/>
            </a:lvl1pPr>
          </a:lstStyle>
          <a:p>
            <a:fld id="{F4215674-F967-443E-B461-9B650B7447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7664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4215674-F967-443E-B461-9B650B74474B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51591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0" y="0"/>
            <a:ext cx="12188825" cy="6872226"/>
            <a:chOff x="0" y="0"/>
            <a:chExt cx="12188825" cy="6872226"/>
          </a:xfrm>
        </p:grpSpPr>
        <p:pic>
          <p:nvPicPr>
            <p:cNvPr id="9" name="Picture 8" descr="HD-PanelTitle-V.png"/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" r="47673"/>
            <a:stretch/>
          </p:blipFill>
          <p:spPr>
            <a:xfrm rot="5400000">
              <a:off x="5245268" y="530352"/>
              <a:ext cx="1673352" cy="612648"/>
            </a:xfrm>
            <a:prstGeom prst="rect">
              <a:avLst/>
            </a:prstGeom>
          </p:spPr>
        </p:pic>
        <p:pic>
          <p:nvPicPr>
            <p:cNvPr id="18" name="Picture 17" descr="HDRibbonTitle-UniformTrim.png"/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48819"/>
            <a:stretch/>
          </p:blipFill>
          <p:spPr>
            <a:xfrm rot="5400000">
              <a:off x="5263556" y="5747514"/>
              <a:ext cx="1636776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F91CE95D-159A-46F2-AA78-5DBA58A05529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4445947"/>
      </p:ext>
    </p:extLst>
  </p:cSld>
  <p:clrMapOvr>
    <a:masterClrMapping/>
  </p:clrMapOvr>
  <p:transition spd="slow">
    <p:cover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BEB1DF-D74E-4383-8CD9-6532FA8140EA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9078558"/>
      </p:ext>
    </p:extLst>
  </p:cSld>
  <p:clrMapOvr>
    <a:masterClrMapping/>
  </p:clrMapOvr>
  <p:transition spd="slow">
    <p:cover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7D02FB-047A-4015-86E4-736E2FE77600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03623153"/>
      </p:ext>
    </p:extLst>
  </p:cSld>
  <p:clrMapOvr>
    <a:masterClrMapping/>
  </p:clrMapOvr>
  <p:transition spd="slow">
    <p:cover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2F27D-6409-4B62-991A-7FBFB8B7193E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7230170"/>
      </p:ext>
    </p:extLst>
  </p:cSld>
  <p:clrMapOvr>
    <a:masterClrMapping/>
  </p:clrMapOvr>
  <p:transition spd="slow">
    <p:cover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1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1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3DFE25-F8AE-45FE-9CDD-7C518F63AB95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194000"/>
      </p:ext>
    </p:extLst>
  </p:cSld>
  <p:clrMapOvr>
    <a:masterClrMapping/>
  </p:clrMapOvr>
  <p:transition spd="slow">
    <p:cover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A89E4D-8ECC-4195-A778-09A8817DD44B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4687228"/>
      </p:ext>
    </p:extLst>
  </p:cSld>
  <p:clrMapOvr>
    <a:masterClrMapping/>
  </p:clrMapOvr>
  <p:transition spd="slow">
    <p:cover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142206-A836-47C8-9966-E6D17D0CFD88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7598688"/>
      </p:ext>
    </p:extLst>
  </p:cSld>
  <p:clrMapOvr>
    <a:masterClrMapping/>
  </p:clrMapOvr>
  <p:transition spd="slow">
    <p:cover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73AAA-BB76-42BD-98F6-1B68FD39CB33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0941731"/>
      </p:ext>
    </p:extLst>
  </p:cSld>
  <p:clrMapOvr>
    <a:masterClrMapping/>
  </p:clrMapOvr>
  <p:transition spd="slow">
    <p:cover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2DDE20-21AC-4443-B8C2-174336C33550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565898"/>
      </p:ext>
    </p:extLst>
  </p:cSld>
  <p:clrMapOvr>
    <a:masterClrMapping/>
  </p:clrMapOvr>
  <p:transition spd="slow">
    <p:cover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DEE2DF-FC1D-4634-993C-1F8FEC3BC269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3866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AD5049-7248-4682-96C5-1E91DEDF3AB9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20747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779E7-EBF0-410C-855F-57D025A2DE37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64175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DABCD-1BE0-41B5-9C1D-9A595E290996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8122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6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3CCA2-727D-4885-A0D4-D9B16BE457F5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06257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DC5C-97AD-41E3-9BDE-BE3FCBF14241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139880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C4639D-C03C-4988-AD76-C5D3386EE752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925966"/>
      </p:ext>
    </p:extLst>
  </p:cSld>
  <p:clrMapOvr>
    <a:masterClrMapping/>
  </p:clrMapOvr>
  <p:transition spd="slow">
    <p:cover dir="d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20297-FB0C-448B-9046-A4CC93C5F020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9954889"/>
      </p:ext>
    </p:extLst>
  </p:cSld>
  <p:clrMapOvr>
    <a:masterClrMapping/>
  </p:clrMapOvr>
  <p:transition spd="slow">
    <p:cover dir="d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0BE9A3-4C41-471D-94B4-E90B6DC34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9CC43F-5BDD-41A4-BC36-6A760258A0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8B61AD-8A00-4A2B-85C6-0BCECA7FDF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388C1-0FA3-4B21-947E-CC21ACCA86A9}" type="datetimeFigureOut">
              <a:rPr lang="en-US" smtClean="0"/>
              <a:t>5/20/2020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D215BA-CD0F-45AF-9AD6-5A8CA52469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10AA548-CF0C-4940-B5FC-D08BD9A95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583B6-EA96-44EA-A7CC-7A2E4C7238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2463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0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88825" cy="6856215"/>
            <a:chOff x="0" y="0"/>
            <a:chExt cx="12188825" cy="6856215"/>
          </a:xfrm>
        </p:grpSpPr>
        <p:pic>
          <p:nvPicPr>
            <p:cNvPr id="8" name="Picture 7" descr="HD-PanelContent-V.png"/>
            <p:cNvPicPr>
              <a:picLocks noChangeAspect="1"/>
            </p:cNvPicPr>
            <p:nvPr/>
          </p:nvPicPr>
          <p:blipFill>
            <a:blip r:embed="rId21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5093"/>
            <a:stretch/>
          </p:blipFill>
          <p:spPr>
            <a:xfrm rot="5400000">
              <a:off x="5706471" y="76265"/>
              <a:ext cx="758952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2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r="5093"/>
            <a:stretch/>
          </p:blipFill>
          <p:spPr>
            <a:xfrm rot="5400000">
              <a:off x="5706470" y="6173526"/>
              <a:ext cx="758952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95C80459-19A2-4696-9E09-D306013E2B57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r>
              <a:rPr lang="en-US"/>
              <a:t>The Top't Corn Company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A9E2719D-3142-4D64-B085-DD9ADD12504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839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9" r:id="rId1"/>
    <p:sldLayoutId id="2147483800" r:id="rId2"/>
    <p:sldLayoutId id="2147483801" r:id="rId3"/>
    <p:sldLayoutId id="2147483802" r:id="rId4"/>
    <p:sldLayoutId id="2147483803" r:id="rId5"/>
    <p:sldLayoutId id="2147483804" r:id="rId6"/>
    <p:sldLayoutId id="2147483805" r:id="rId7"/>
    <p:sldLayoutId id="2147483806" r:id="rId8"/>
    <p:sldLayoutId id="2147483807" r:id="rId9"/>
    <p:sldLayoutId id="2147483808" r:id="rId10"/>
    <p:sldLayoutId id="2147483809" r:id="rId11"/>
    <p:sldLayoutId id="2147483810" r:id="rId12"/>
    <p:sldLayoutId id="2147483811" r:id="rId13"/>
    <p:sldLayoutId id="2147483812" r:id="rId14"/>
    <p:sldLayoutId id="2147483813" r:id="rId15"/>
    <p:sldLayoutId id="2147483814" r:id="rId16"/>
    <p:sldLayoutId id="2147483815" r:id="rId17"/>
    <p:sldLayoutId id="2147483816" r:id="rId18"/>
  </p:sldLayoutIdLst>
  <p:transition spd="slow">
    <p:cover dir="d"/>
  </p:transition>
  <p:hf hdr="0"/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#HBUzkfiPdp8alKO/ejAPebAAXsiCGU0Y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#q3MaE4Di4NFIdKHaLpP9On+Lvsz9xlutmMQJZZscVZE=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Top’t Corn</a:t>
            </a:r>
          </a:p>
        </p:txBody>
      </p:sp>
      <p:sp>
        <p:nvSpPr>
          <p:cNvPr id="3" name="Subtitle 2#o5KvIxahx3tltKdirP4Y9p7YJMUFqz4hrWf3GyDbNe+YyMMdBxUAFw==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Gourmet popcorn with capitol toppings</a:t>
            </a:r>
          </a:p>
        </p:txBody>
      </p:sp>
      <p:sp>
        <p:nvSpPr>
          <p:cNvPr id="5" name="Date Placeholder 4#ROyfouvz81OpS23wd2HNsdWcN8sha3DjLUosnrvCLKXyPUgcVi/fwpblmFc0mBy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CF6194-9AEF-4A48-B5B0-C1C18A315BC3}" type="datetime1">
              <a:rPr lang="en-US" smtClean="0"/>
              <a:t>5/20/2020</a:t>
            </a:fld>
            <a:endParaRPr lang="en-US" dirty="0"/>
          </a:p>
        </p:txBody>
      </p:sp>
      <p:sp>
        <p:nvSpPr>
          <p:cNvPr id="6" name="Footer Placeholder 5#cbWQgz7FkubTAp05G4KSMoMkqi2SEND2UzEmbIqk6wUTRIMPRac7+dB+F+esweZB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The Top't Corn Company</a:t>
            </a:r>
          </a:p>
        </p:txBody>
      </p:sp>
      <p:sp>
        <p:nvSpPr>
          <p:cNvPr id="7" name="Slide Number Placeholder 6#MGoSgYl4h7o/TnZ+rXUt66/OzfnCB+wwc03aPExRHyXe6cB1JyImKKhrN2FVd9sPbU2L/g8MEhw=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E2719D-3142-4D64-B085-DD9ADD125048}" type="slidenum">
              <a:rPr lang="en-US" smtClean="0"/>
              <a:t>1</a:t>
            </a:fld>
            <a:endParaRPr lang="en-US" dirty="0"/>
          </a:p>
        </p:txBody>
      </p:sp>
      <p:pic>
        <p:nvPicPr>
          <p:cNvPr id="4" name="Picture 3#tDyQJaBoY08jO4sNSvMiwwnF7/9aEBhciJqITX4tvk0=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0723" y="362976"/>
            <a:ext cx="2757613" cy="18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2847357"/>
      </p:ext>
    </p:extLst>
  </p:cSld>
  <p:clrMapOvr>
    <a:masterClrMapping/>
  </p:clrMapOvr>
  <p:transition spd="slow">
    <p:cover dir="d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D49C41-678A-4682-A13A-A48E135617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1196" cy="1303867"/>
          </a:xfrm>
        </p:spPr>
        <p:txBody>
          <a:bodyPr/>
          <a:lstStyle/>
          <a:p>
            <a:pPr marR="0" algn="l" rtl="0"/>
            <a:r>
              <a:rPr lang="en-US" b="0" i="0" u="none" strike="noStrike" baseline="0" dirty="0">
                <a:solidFill>
                  <a:srgbClr val="B43412"/>
                </a:solidFill>
                <a:latin typeface="Calibri" panose="020F0502020204030204" pitchFamily="34" charset="0"/>
              </a:rPr>
              <a:t>Overview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5D9E99-5EC0-47CA-BF37-0842E72BB6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 b="0" i="0" u="none" strike="noStrike" baseline="0" dirty="0">
                <a:solidFill>
                  <a:srgbClr val="B43412"/>
                </a:solidFill>
                <a:latin typeface="Times New Roman" panose="02020603050405020304" pitchFamily="18" charset="0"/>
              </a:rPr>
              <a:t>Founded in 1996 in Washington DC</a:t>
            </a:r>
          </a:p>
          <a:p>
            <a:pPr marR="0" lvl="0" rtl="0"/>
            <a:r>
              <a:rPr lang="en-US" b="0" i="0" u="none" strike="noStrike" baseline="0" dirty="0">
                <a:solidFill>
                  <a:srgbClr val="B43412"/>
                </a:solidFill>
                <a:latin typeface="Times New Roman" panose="02020603050405020304" pitchFamily="18" charset="0"/>
              </a:rPr>
              <a:t>Family owned and operated</a:t>
            </a:r>
          </a:p>
          <a:p>
            <a:pPr marR="0" lvl="0" rtl="0"/>
            <a:r>
              <a:rPr lang="en-US" b="0" i="0" u="none" strike="noStrike" baseline="0" dirty="0">
                <a:solidFill>
                  <a:srgbClr val="B43412"/>
                </a:solidFill>
                <a:latin typeface="Times New Roman" panose="02020603050405020304" pitchFamily="18" charset="0"/>
              </a:rPr>
              <a:t>Serving the greater Washington DC area</a:t>
            </a:r>
          </a:p>
        </p:txBody>
      </p:sp>
    </p:spTree>
    <p:extLst>
      <p:ext uri="{BB962C8B-B14F-4D97-AF65-F5344CB8AC3E}">
        <p14:creationId xmlns:p14="http://schemas.microsoft.com/office/powerpoint/2010/main" val="37859536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A0C74C-456C-47CA-8BA7-BC760545E3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marR="0" algn="l" rtl="0"/>
            <a:r>
              <a:rPr lang="en-US" dirty="0">
                <a:solidFill>
                  <a:srgbClr val="B43412"/>
                </a:solidFill>
                <a:latin typeface="Calibri" panose="020F0502020204030204" pitchFamily="34" charset="0"/>
              </a:rPr>
              <a:t>Goals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A0E181-D60A-4F0C-9432-7FAC397653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Unique and delicious flavor profiles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Affordable prices for families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Easy access locations for quick purchasing</a:t>
            </a:r>
          </a:p>
        </p:txBody>
      </p:sp>
    </p:spTree>
    <p:extLst>
      <p:ext uri="{BB962C8B-B14F-4D97-AF65-F5344CB8AC3E}">
        <p14:creationId xmlns:p14="http://schemas.microsoft.com/office/powerpoint/2010/main" val="354393454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8997A-95A8-4FD4-B324-BAAD348B2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algn="l" rtl="0"/>
            <a:r>
              <a:rPr lang="en-US" b="0" i="0" u="none" strike="noStrike" baseline="0" dirty="0">
                <a:solidFill>
                  <a:srgbClr val="B43412"/>
                </a:solidFill>
                <a:latin typeface="Calibri" panose="020F0502020204030204" pitchFamily="34" charset="0"/>
              </a:rPr>
              <a:t>Our </a:t>
            </a:r>
            <a:r>
              <a:rPr lang="en-US" b="0" i="0" u="none" strike="noStrike" baseline="0" dirty="0" err="1">
                <a:solidFill>
                  <a:srgbClr val="B43412"/>
                </a:solidFill>
                <a:latin typeface="Calibri" panose="020F0502020204030204" pitchFamily="34" charset="0"/>
              </a:rPr>
              <a:t>Top’t</a:t>
            </a:r>
            <a:r>
              <a:rPr lang="en-US" b="0" i="0" u="none" strike="noStrike" baseline="0" dirty="0">
                <a:solidFill>
                  <a:srgbClr val="B43412"/>
                </a:solidFill>
                <a:latin typeface="Calibri" panose="020F0502020204030204" pitchFamily="34" charset="0"/>
              </a:rPr>
              <a:t> 3 Sellers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301DC6-E15B-453C-A692-9B5EF90E0B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Original Blend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Old Bay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Truffle</a:t>
            </a:r>
          </a:p>
        </p:txBody>
      </p:sp>
    </p:spTree>
    <p:extLst>
      <p:ext uri="{BB962C8B-B14F-4D97-AF65-F5344CB8AC3E}">
        <p14:creationId xmlns:p14="http://schemas.microsoft.com/office/powerpoint/2010/main" val="30805193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84B188-B47C-4864-9E5C-0E4B095F28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algn="l" rtl="0"/>
            <a:r>
              <a:rPr lang="en-US" b="0" i="0" u="none" strike="noStrike" baseline="0" dirty="0">
                <a:solidFill>
                  <a:srgbClr val="B43412"/>
                </a:solidFill>
                <a:latin typeface="Calibri" panose="020F0502020204030204" pitchFamily="34" charset="0"/>
              </a:rPr>
              <a:t>Future Flavors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72302D-90E9-4059-B269-806E5BF2908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Coco Mocha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Pumpkin Spice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Key Lime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Spicy Buffalo</a:t>
            </a:r>
          </a:p>
        </p:txBody>
      </p:sp>
    </p:spTree>
    <p:extLst>
      <p:ext uri="{BB962C8B-B14F-4D97-AF65-F5344CB8AC3E}">
        <p14:creationId xmlns:p14="http://schemas.microsoft.com/office/powerpoint/2010/main" val="4090884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3AB82F-EE1F-483E-8BFD-761E5D730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1" y="776392"/>
            <a:ext cx="9601196" cy="1303867"/>
          </a:xfrm>
        </p:spPr>
        <p:txBody>
          <a:bodyPr/>
          <a:lstStyle/>
          <a:p>
            <a:pPr marR="0" algn="l" rtl="0"/>
            <a:r>
              <a:rPr lang="en-US" b="0" i="0" u="none" strike="noStrike" baseline="0" dirty="0">
                <a:solidFill>
                  <a:srgbClr val="B43412"/>
                </a:solidFill>
                <a:latin typeface="Calibri" panose="020F0502020204030204" pitchFamily="34" charset="0"/>
              </a:rPr>
              <a:t>Brick and Mortar Stores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90D451-35CA-4D24-A626-E66F89A39B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Tyson’s Corner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National Harbor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Nationals Park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Old Town Alexandria</a:t>
            </a:r>
          </a:p>
        </p:txBody>
      </p:sp>
    </p:spTree>
    <p:extLst>
      <p:ext uri="{BB962C8B-B14F-4D97-AF65-F5344CB8AC3E}">
        <p14:creationId xmlns:p14="http://schemas.microsoft.com/office/powerpoint/2010/main" val="16554095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67D41-F372-4284-A380-395CF1DF57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algn="l" rtl="0"/>
            <a:r>
              <a:rPr lang="en-US" b="0" i="0" u="none" strike="noStrike" baseline="0" dirty="0">
                <a:solidFill>
                  <a:srgbClr val="B43412"/>
                </a:solidFill>
                <a:latin typeface="Calibri" panose="020F0502020204030204" pitchFamily="34" charset="0"/>
              </a:rPr>
              <a:t>Food Truck Locations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9334717-A133-40B2-832B-C2C1AB7455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K Street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Farragut Square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Georgetown</a:t>
            </a:r>
          </a:p>
          <a:p>
            <a:pPr marR="0" lvl="0" rtl="0"/>
            <a:r>
              <a:rPr lang="en-US" b="0" i="0" u="none" strike="noStrike" baseline="0">
                <a:solidFill>
                  <a:srgbClr val="B43412"/>
                </a:solidFill>
                <a:latin typeface="Times New Roman" panose="02020603050405020304" pitchFamily="18" charset="0"/>
              </a:rPr>
              <a:t>George Washington</a:t>
            </a:r>
          </a:p>
        </p:txBody>
      </p:sp>
    </p:spTree>
    <p:extLst>
      <p:ext uri="{BB962C8B-B14F-4D97-AF65-F5344CB8AC3E}">
        <p14:creationId xmlns:p14="http://schemas.microsoft.com/office/powerpoint/2010/main" val="25016479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7A658-2D46-4A41-92E1-A78BBA40DD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algn="l" rtl="0"/>
            <a:r>
              <a:rPr lang="en-US" b="0" i="0" u="none" strike="noStrike" baseline="0" dirty="0">
                <a:solidFill>
                  <a:srgbClr val="B43412"/>
                </a:solidFill>
                <a:latin typeface="Calibri" panose="020F0502020204030204" pitchFamily="34" charset="0"/>
              </a:rPr>
              <a:t>Maryland Sales of Old Bay Flavor</a:t>
            </a:r>
          </a:p>
        </p:txBody>
      </p:sp>
      <p:graphicFrame>
        <p:nvGraphicFramePr>
          <p:cNvPr id="5" name="Table 5">
            <a:extLst>
              <a:ext uri="{FF2B5EF4-FFF2-40B4-BE49-F238E27FC236}">
                <a16:creationId xmlns:a16="http://schemas.microsoft.com/office/drawing/2014/main" id="{5C1420DB-1444-4EEF-BD54-14CF47C37C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05007811"/>
              </p:ext>
            </p:extLst>
          </p:nvPr>
        </p:nvGraphicFramePr>
        <p:xfrm>
          <a:off x="1295400" y="2628900"/>
          <a:ext cx="9601194" cy="35883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00199">
                  <a:extLst>
                    <a:ext uri="{9D8B030D-6E8A-4147-A177-3AD203B41FA5}">
                      <a16:colId xmlns:a16="http://schemas.microsoft.com/office/drawing/2014/main" val="1569774663"/>
                    </a:ext>
                  </a:extLst>
                </a:gridCol>
                <a:gridCol w="1600199">
                  <a:extLst>
                    <a:ext uri="{9D8B030D-6E8A-4147-A177-3AD203B41FA5}">
                      <a16:colId xmlns:a16="http://schemas.microsoft.com/office/drawing/2014/main" val="3668324190"/>
                    </a:ext>
                  </a:extLst>
                </a:gridCol>
                <a:gridCol w="1600199">
                  <a:extLst>
                    <a:ext uri="{9D8B030D-6E8A-4147-A177-3AD203B41FA5}">
                      <a16:colId xmlns:a16="http://schemas.microsoft.com/office/drawing/2014/main" val="2439382982"/>
                    </a:ext>
                  </a:extLst>
                </a:gridCol>
                <a:gridCol w="1600199">
                  <a:extLst>
                    <a:ext uri="{9D8B030D-6E8A-4147-A177-3AD203B41FA5}">
                      <a16:colId xmlns:a16="http://schemas.microsoft.com/office/drawing/2014/main" val="4187993547"/>
                    </a:ext>
                  </a:extLst>
                </a:gridCol>
                <a:gridCol w="1600199">
                  <a:extLst>
                    <a:ext uri="{9D8B030D-6E8A-4147-A177-3AD203B41FA5}">
                      <a16:colId xmlns:a16="http://schemas.microsoft.com/office/drawing/2014/main" val="1240291514"/>
                    </a:ext>
                  </a:extLst>
                </a:gridCol>
                <a:gridCol w="1600199">
                  <a:extLst>
                    <a:ext uri="{9D8B030D-6E8A-4147-A177-3AD203B41FA5}">
                      <a16:colId xmlns:a16="http://schemas.microsoft.com/office/drawing/2014/main" val="1703336426"/>
                    </a:ext>
                  </a:extLst>
                </a:gridCol>
              </a:tblGrid>
              <a:tr h="434340"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Date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Quantity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Total Sale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Price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800" b="0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$  9.00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77610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11/6/2016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135.00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59867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135.00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Average Quantity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10.625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5786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108.00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Sales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$85.00 </a:t>
                      </a: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92481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108.00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7886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99.00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0265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11/6/2016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81.00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95702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11/10/2016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81.00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743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11/9/2016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$        18.00 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696445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77657693"/>
      </p:ext>
    </p:extLst>
  </p:cSld>
  <p:clrMapOvr>
    <a:masterClrMapping/>
  </p:clrMapOvr>
  <p:transition spd="slow">
    <p:cover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55D9E-976C-4135-84D2-EAFC8DA99A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algn="l" rtl="0"/>
            <a:r>
              <a:rPr lang="en-US" b="0" i="0" u="none" strike="noStrike" baseline="0" dirty="0">
                <a:solidFill>
                  <a:srgbClr val="B43412"/>
                </a:solidFill>
                <a:latin typeface="Calibri" panose="020F0502020204030204" pitchFamily="34" charset="0"/>
              </a:rPr>
              <a:t>Truffle Sales by State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EB0C35B-CD71-46D9-A432-B67E3812B3B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241827"/>
              </p:ext>
            </p:extLst>
          </p:nvPr>
        </p:nvGraphicFramePr>
        <p:xfrm>
          <a:off x="3810000" y="26517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24947234"/>
      </p:ext>
    </p:extLst>
  </p:cSld>
  <p:clrMapOvr>
    <a:masterClrMapping/>
  </p:clrMapOvr>
  <p:transition spd="slow">
    <p:cover dir="d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2E3DA-7C52-4E8D-97DB-1125C2C390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R="0" algn="l" rtl="0"/>
            <a:r>
              <a:rPr lang="en-US" b="0" i="0" u="none" strike="noStrike" baseline="0" dirty="0">
                <a:solidFill>
                  <a:srgbClr val="B43412"/>
                </a:solidFill>
                <a:latin typeface="Calibri" panose="020F0502020204030204" pitchFamily="34" charset="0"/>
              </a:rPr>
              <a:t>Pricing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D1F62-9AC9-4A06-B755-7A9107B7BF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R="0" lvl="0" rtl="0"/>
            <a:r>
              <a:rPr lang="en-US" b="0" i="0" u="none" strike="noStrike" baseline="0" dirty="0">
                <a:solidFill>
                  <a:srgbClr val="B43412"/>
                </a:solidFill>
                <a:latin typeface="Times New Roman" panose="02020603050405020304" pitchFamily="18" charset="0"/>
              </a:rPr>
              <a:t>Price per box $9</a:t>
            </a:r>
          </a:p>
          <a:p>
            <a:pPr marR="0" lvl="0" rtl="0"/>
            <a:r>
              <a:rPr lang="en-US" b="0" i="0" u="none" strike="noStrike" baseline="0" dirty="0">
                <a:solidFill>
                  <a:srgbClr val="B43412"/>
                </a:solidFill>
                <a:latin typeface="Times New Roman" panose="02020603050405020304" pitchFamily="18" charset="0"/>
              </a:rPr>
              <a:t>Commemorative packaging $2</a:t>
            </a:r>
          </a:p>
          <a:p>
            <a:pPr marR="0" lvl="0" rtl="0"/>
            <a:r>
              <a:rPr lang="en-US" b="0" i="0" u="none" strike="noStrike" baseline="0" dirty="0">
                <a:solidFill>
                  <a:srgbClr val="B43412"/>
                </a:solidFill>
                <a:latin typeface="Times New Roman" panose="02020603050405020304" pitchFamily="18" charset="0"/>
              </a:rPr>
              <a:t>DIY Toppings $3</a:t>
            </a:r>
          </a:p>
        </p:txBody>
      </p:sp>
    </p:spTree>
    <p:extLst>
      <p:ext uri="{BB962C8B-B14F-4D97-AF65-F5344CB8AC3E}">
        <p14:creationId xmlns:p14="http://schemas.microsoft.com/office/powerpoint/2010/main" val="335034978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ganic">
  <a:themeElements>
    <a:clrScheme name="Organic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B15E28"/>
      </a:accent1>
      <a:accent2>
        <a:srgbClr val="B13228"/>
      </a:accent2>
      <a:accent3>
        <a:srgbClr val="8B7B56"/>
      </a:accent3>
      <a:accent4>
        <a:srgbClr val="E09C41"/>
      </a:accent4>
      <a:accent5>
        <a:srgbClr val="9EAE51"/>
      </a:accent5>
      <a:accent6>
        <a:srgbClr val="6E7355"/>
      </a:accent6>
      <a:hlink>
        <a:srgbClr val="D37A21"/>
      </a:hlink>
      <a:folHlink>
        <a:srgbClr val="CA8F55"/>
      </a:folHlink>
    </a:clrScheme>
    <a:fontScheme name="Organic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ganic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039A4B3-0617-4CFC-B614-27363ECC28AC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 panose="020F03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senna xmlns="http://customxml.org">
  <kers>/J9M0JUJqJQCK7ZQIyUoJEi1mvRWFHBWmY02Z0I2YqY=</kers>
  <massa>5/17/2020 1:41:57 PM</massa>
  <hamilton>true</hamilton>
</senna>
</file>

<file path=customXml/itemProps1.xml><?xml version="1.0" encoding="utf-8"?>
<ds:datastoreItem xmlns:ds="http://schemas.openxmlformats.org/officeDocument/2006/customXml" ds:itemID="{B3B88E8E-0866-489F-AC33-219CA167C878}">
  <ds:schemaRefs>
    <ds:schemaRef ds:uri="http://customxml.org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76</TotalTime>
  <Words>168</Words>
  <Application>Microsoft Office PowerPoint</Application>
  <PresentationFormat>Widescreen</PresentationFormat>
  <Paragraphs>72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Calibri</vt:lpstr>
      <vt:lpstr>Garamond</vt:lpstr>
      <vt:lpstr>Times New Roman</vt:lpstr>
      <vt:lpstr>Organic</vt:lpstr>
      <vt:lpstr>Top’t Corn</vt:lpstr>
      <vt:lpstr>Overview</vt:lpstr>
      <vt:lpstr>Goals</vt:lpstr>
      <vt:lpstr>Our Top’t 3 Sellers</vt:lpstr>
      <vt:lpstr>Future Flavors</vt:lpstr>
      <vt:lpstr>Brick and Mortar Stores</vt:lpstr>
      <vt:lpstr>Food Truck Locations</vt:lpstr>
      <vt:lpstr>Maryland Sales of Old Bay Flavor</vt:lpstr>
      <vt:lpstr>Truffle Sales by State</vt:lpstr>
      <vt:lpstr>Pricing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James kamau</dc:creator>
  <cp:lastModifiedBy>James kamau</cp:lastModifiedBy>
  <cp:revision>47</cp:revision>
  <dcterms:created xsi:type="dcterms:W3CDTF">2014-08-01T21:02:52Z</dcterms:created>
  <dcterms:modified xsi:type="dcterms:W3CDTF">2020-05-20T07:33:25Z</dcterms:modified>
</cp:coreProperties>
</file>